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43" r:id="rId12"/>
    <p:sldId id="339" r:id="rId13"/>
    <p:sldId id="340" r:id="rId14"/>
    <p:sldId id="341" r:id="rId15"/>
    <p:sldId id="329" r:id="rId16"/>
    <p:sldId id="342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1525" autoAdjust="0"/>
  </p:normalViewPr>
  <p:slideViewPr>
    <p:cSldViewPr snapToGrid="0">
      <p:cViewPr varScale="1">
        <p:scale>
          <a:sx n="65" d="100"/>
          <a:sy n="65" d="100"/>
        </p:scale>
        <p:origin x="3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2A034-4B36-456F-A02A-6C34272CD5B3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BCDD8-7843-47D5-A77C-64E994D2921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9945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BCDD8-7843-47D5-A77C-64E994D2921D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63679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13.12.2020.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bae84367-e901-4215-82ac-560d502801a7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bae84367-e901-4215-82ac-560d502801a7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ookwidgets.com/play/t:XTPnHHgf3PM54nxXDxghnDNB4OKyUavIXvZ7m9A9lIZMRUs0Ujk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bae84367-e901-4215-82ac-560d502801a7/assets/audio/32_unit_4_radio_show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ookwidgets.com/play/t:XTPnHHgf3PM54nxXDxghnDNB4OKyUavIXvZ7m9A9lIZMRUs0Ujk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hyperlink" Target="https://www.e-sfera.hr/dodatni-digitalni-sadrzaji/bae84367-e901-4215-82ac-560d502801a7/assets/audio/32_unit_4_radio_show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21277" y="103240"/>
            <a:ext cx="7595420" cy="2872286"/>
          </a:xfrm>
        </p:spPr>
        <p:txBody>
          <a:bodyPr>
            <a:normAutofit/>
          </a:bodyPr>
          <a:lstStyle/>
          <a:p>
            <a:r>
              <a:rPr lang="hr-HR" sz="6600" b="1" dirty="0" err="1" smtClean="0">
                <a:solidFill>
                  <a:srgbClr val="FF0000"/>
                </a:solidFill>
              </a:rPr>
              <a:t>UNIT</a:t>
            </a:r>
            <a:r>
              <a:rPr lang="hr-HR" sz="6600" b="1" dirty="0" smtClean="0">
                <a:solidFill>
                  <a:srgbClr val="FF0000"/>
                </a:solidFill>
              </a:rPr>
              <a:t> 4: </a:t>
            </a:r>
            <a:br>
              <a:rPr lang="hr-HR" sz="6600" b="1" dirty="0" smtClean="0">
                <a:solidFill>
                  <a:srgbClr val="FF0000"/>
                </a:solidFill>
              </a:rPr>
            </a:br>
            <a:r>
              <a:rPr lang="hr-HR" sz="6600" b="1" dirty="0" err="1" smtClean="0">
                <a:solidFill>
                  <a:srgbClr val="FF0000"/>
                </a:solidFill>
              </a:rPr>
              <a:t>So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much</a:t>
            </a:r>
            <a:r>
              <a:rPr lang="hr-HR" sz="6600" b="1" dirty="0" smtClean="0">
                <a:solidFill>
                  <a:srgbClr val="FF0000"/>
                </a:solidFill>
              </a:rPr>
              <a:t> to do, </a:t>
            </a:r>
            <a:br>
              <a:rPr lang="hr-HR" sz="6600" b="1" dirty="0" smtClean="0">
                <a:solidFill>
                  <a:srgbClr val="FF0000"/>
                </a:solidFill>
              </a:rPr>
            </a:br>
            <a:r>
              <a:rPr lang="hr-HR" sz="6600" b="1" dirty="0" err="1" smtClean="0">
                <a:solidFill>
                  <a:srgbClr val="FF0000"/>
                </a:solidFill>
              </a:rPr>
              <a:t>so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little</a:t>
            </a:r>
            <a:r>
              <a:rPr lang="hr-HR" sz="6600" b="1" dirty="0" smtClean="0">
                <a:solidFill>
                  <a:srgbClr val="FF0000"/>
                </a:solidFill>
              </a:rPr>
              <a:t> time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08322" y="3182921"/>
            <a:ext cx="8283677" cy="1655762"/>
          </a:xfrm>
        </p:spPr>
        <p:txBody>
          <a:bodyPr>
            <a:normAutofit/>
          </a:bodyPr>
          <a:lstStyle/>
          <a:p>
            <a:r>
              <a:rPr lang="hr-HR" sz="6600" dirty="0" smtClean="0"/>
              <a:t>Radio show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5187" y="575187"/>
            <a:ext cx="105893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hr-HR" sz="2800" dirty="0" smtClean="0"/>
          </a:p>
          <a:p>
            <a:pPr algn="ctr"/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name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radio </a:t>
            </a:r>
            <a:r>
              <a:rPr lang="hr-HR" sz="2800" dirty="0" err="1" smtClean="0"/>
              <a:t>station</a:t>
            </a:r>
            <a:r>
              <a:rPr lang="hr-HR" sz="2800" dirty="0" smtClean="0"/>
              <a:t> </a:t>
            </a:r>
            <a:r>
              <a:rPr lang="hr-HR" sz="2800" dirty="0" err="1" smtClean="0"/>
              <a:t>we</a:t>
            </a:r>
            <a:r>
              <a:rPr lang="hr-HR" sz="2800" dirty="0" smtClean="0"/>
              <a:t> </a:t>
            </a:r>
            <a:r>
              <a:rPr lang="hr-HR" sz="2800" dirty="0" err="1" smtClean="0"/>
              <a:t>listened</a:t>
            </a:r>
            <a:r>
              <a:rPr lang="hr-HR" sz="2800" dirty="0" smtClean="0"/>
              <a:t> to?</a:t>
            </a:r>
          </a:p>
          <a:p>
            <a:pPr algn="ctr"/>
            <a:r>
              <a:rPr lang="hr-HR" sz="2800" i="1" dirty="0" smtClean="0"/>
              <a:t>Kako se zove radio postaja koju smo slušali</a:t>
            </a:r>
            <a:r>
              <a:rPr lang="hr-HR" sz="2800" i="1" dirty="0" smtClean="0"/>
              <a:t>?</a:t>
            </a:r>
          </a:p>
          <a:p>
            <a:pPr algn="ctr"/>
            <a:endParaRPr lang="hr-HR" sz="2800" i="1" dirty="0" smtClean="0"/>
          </a:p>
          <a:p>
            <a:pPr algn="ctr"/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name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show?</a:t>
            </a:r>
          </a:p>
          <a:p>
            <a:pPr algn="ctr"/>
            <a:r>
              <a:rPr lang="hr-HR" sz="2800" i="1" dirty="0" smtClean="0"/>
              <a:t>Kako se zove emisija</a:t>
            </a:r>
            <a:r>
              <a:rPr lang="hr-HR" sz="2800" i="1" dirty="0" smtClean="0"/>
              <a:t>?</a:t>
            </a:r>
          </a:p>
          <a:p>
            <a:pPr algn="ctr"/>
            <a:endParaRPr lang="hr-HR" sz="2800" i="1" dirty="0" smtClean="0"/>
          </a:p>
          <a:p>
            <a:pPr algn="ctr"/>
            <a:r>
              <a:rPr lang="hr-HR" sz="2800" dirty="0" err="1" smtClean="0"/>
              <a:t>Who’s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presenter</a:t>
            </a:r>
            <a:r>
              <a:rPr lang="hr-HR" sz="2800" dirty="0" smtClean="0"/>
              <a:t>?</a:t>
            </a:r>
          </a:p>
          <a:p>
            <a:pPr algn="ctr"/>
            <a:r>
              <a:rPr lang="hr-HR" sz="2800" i="1" dirty="0" smtClean="0"/>
              <a:t>Tko je voditelji</a:t>
            </a:r>
            <a:r>
              <a:rPr lang="hr-HR" sz="2800" i="1" dirty="0" smtClean="0"/>
              <a:t>?</a:t>
            </a:r>
          </a:p>
          <a:p>
            <a:pPr algn="ctr"/>
            <a:endParaRPr lang="hr-HR" sz="2800" i="1" dirty="0" smtClean="0"/>
          </a:p>
          <a:p>
            <a:pPr algn="ctr"/>
            <a:r>
              <a:rPr lang="hr-HR" sz="2800" dirty="0" err="1" smtClean="0"/>
              <a:t>Who’s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guest</a:t>
            </a:r>
            <a:r>
              <a:rPr lang="hr-HR" sz="2800" dirty="0" smtClean="0"/>
              <a:t>?</a:t>
            </a:r>
          </a:p>
          <a:p>
            <a:pPr algn="ctr"/>
            <a:r>
              <a:rPr lang="hr-HR" sz="2800" i="1" dirty="0" smtClean="0"/>
              <a:t>Tko je gost emisije</a:t>
            </a:r>
            <a:r>
              <a:rPr lang="hr-HR" sz="2800" i="1" dirty="0" smtClean="0"/>
              <a:t>?</a:t>
            </a:r>
            <a:endParaRPr lang="hr-HR" sz="2800" i="1" dirty="0" smtClean="0"/>
          </a:p>
        </p:txBody>
      </p:sp>
      <p:sp>
        <p:nvSpPr>
          <p:cNvPr id="3" name="Rectangle 2"/>
          <p:cNvSpPr/>
          <p:nvPr/>
        </p:nvSpPr>
        <p:spPr>
          <a:xfrm>
            <a:off x="1696065" y="781665"/>
            <a:ext cx="8819536" cy="5294671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01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2671" y="1165123"/>
            <a:ext cx="105893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Pascal’s</a:t>
            </a:r>
            <a:r>
              <a:rPr lang="hr-HR" sz="2800" dirty="0" smtClean="0"/>
              <a:t> </a:t>
            </a:r>
            <a:r>
              <a:rPr lang="hr-HR" sz="2800" dirty="0" err="1" smtClean="0"/>
              <a:t>hidden</a:t>
            </a:r>
            <a:r>
              <a:rPr lang="hr-HR" sz="2800" dirty="0" smtClean="0"/>
              <a:t> talent?</a:t>
            </a:r>
          </a:p>
          <a:p>
            <a:pPr algn="ctr"/>
            <a:r>
              <a:rPr lang="hr-HR" sz="2800" i="1" dirty="0" smtClean="0"/>
              <a:t>Koji je Pascalov skriveni talent</a:t>
            </a:r>
            <a:r>
              <a:rPr lang="hr-HR" sz="2800" i="1" dirty="0" smtClean="0"/>
              <a:t>?</a:t>
            </a:r>
          </a:p>
          <a:p>
            <a:pPr algn="ctr"/>
            <a:endParaRPr lang="hr-HR" sz="2800" i="1" dirty="0" smtClean="0"/>
          </a:p>
          <a:p>
            <a:pPr algn="ctr"/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name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science</a:t>
            </a:r>
            <a:r>
              <a:rPr lang="hr-HR" sz="2800" dirty="0" smtClean="0"/>
              <a:t> </a:t>
            </a:r>
            <a:r>
              <a:rPr lang="hr-HR" sz="2800" dirty="0" err="1" smtClean="0"/>
              <a:t>project</a:t>
            </a:r>
            <a:r>
              <a:rPr lang="hr-HR" sz="2800" dirty="0" smtClean="0"/>
              <a:t>?</a:t>
            </a:r>
          </a:p>
          <a:p>
            <a:pPr algn="ctr"/>
            <a:r>
              <a:rPr lang="hr-HR" sz="2800" i="1" dirty="0" smtClean="0"/>
              <a:t>Koji je naziv projekta iz prirode</a:t>
            </a:r>
            <a:r>
              <a:rPr lang="hr-HR" sz="2800" i="1" dirty="0" smtClean="0"/>
              <a:t>?</a:t>
            </a:r>
          </a:p>
          <a:p>
            <a:pPr algn="ctr"/>
            <a:endParaRPr lang="hr-HR" sz="2800" i="1" dirty="0" smtClean="0"/>
          </a:p>
          <a:p>
            <a:pPr algn="ctr"/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remember</a:t>
            </a:r>
            <a:r>
              <a:rPr lang="hr-HR" sz="2800" dirty="0" smtClean="0"/>
              <a:t> – </a:t>
            </a:r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name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Science Club?</a:t>
            </a:r>
          </a:p>
          <a:p>
            <a:pPr algn="ctr"/>
            <a:r>
              <a:rPr lang="hr-HR" sz="2800" i="1" dirty="0" smtClean="0"/>
              <a:t>Sjećaš li se kako se zove znanstveni klub?</a:t>
            </a:r>
            <a:endParaRPr lang="hr-HR" sz="2800" i="1" dirty="0"/>
          </a:p>
        </p:txBody>
      </p:sp>
      <p:sp>
        <p:nvSpPr>
          <p:cNvPr id="3" name="Rectangle 2"/>
          <p:cNvSpPr/>
          <p:nvPr/>
        </p:nvSpPr>
        <p:spPr>
          <a:xfrm>
            <a:off x="1342103" y="545691"/>
            <a:ext cx="9586452" cy="4970206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5651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34232" cy="68712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06181" y="412955"/>
            <a:ext cx="6194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workbook</a:t>
            </a:r>
            <a:r>
              <a:rPr lang="hr-HR" sz="2800" dirty="0" smtClean="0"/>
              <a:t> at </a:t>
            </a:r>
            <a:r>
              <a:rPr lang="hr-HR" sz="2800" dirty="0" err="1" smtClean="0"/>
              <a:t>page</a:t>
            </a:r>
            <a:r>
              <a:rPr lang="hr-HR" sz="2800" dirty="0" smtClean="0"/>
              <a:t> 45.</a:t>
            </a:r>
            <a:endParaRPr lang="hr-HR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69" y="1822677"/>
            <a:ext cx="8316887" cy="38724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6633" y="130912"/>
            <a:ext cx="104566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Follow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guidelines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make a </a:t>
            </a:r>
            <a:r>
              <a:rPr lang="hr-HR" sz="2800" dirty="0" err="1" smtClean="0"/>
              <a:t>leaflet</a:t>
            </a:r>
            <a:r>
              <a:rPr lang="hr-HR" sz="2800" dirty="0" smtClean="0"/>
              <a:t> </a:t>
            </a:r>
            <a:r>
              <a:rPr lang="hr-HR" sz="2800" dirty="0" err="1" smtClean="0"/>
              <a:t>about</a:t>
            </a:r>
            <a:r>
              <a:rPr lang="hr-HR" sz="2800" dirty="0" smtClean="0"/>
              <a:t> </a:t>
            </a:r>
            <a:r>
              <a:rPr lang="hr-HR" sz="2800" dirty="0" err="1" smtClean="0"/>
              <a:t>an</a:t>
            </a:r>
            <a:r>
              <a:rPr lang="hr-HR" sz="2800" dirty="0" smtClean="0"/>
              <a:t> </a:t>
            </a:r>
            <a:r>
              <a:rPr lang="hr-HR" sz="2800" dirty="0" err="1" smtClean="0"/>
              <a:t>after-school</a:t>
            </a:r>
            <a:r>
              <a:rPr lang="hr-HR" sz="2800" dirty="0" smtClean="0"/>
              <a:t> </a:t>
            </a:r>
            <a:r>
              <a:rPr lang="hr-HR" sz="2800" dirty="0" err="1" smtClean="0"/>
              <a:t>activity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choice</a:t>
            </a:r>
            <a:r>
              <a:rPr lang="hr-HR" sz="2800" dirty="0" smtClean="0"/>
              <a:t>.</a:t>
            </a:r>
          </a:p>
          <a:p>
            <a:r>
              <a:rPr lang="hr-HR" sz="2800" i="1" dirty="0" smtClean="0"/>
              <a:t>Slijedi upute i izradi letak o slobodnoj aktivnosti (nakon škole) po svom izboru.</a:t>
            </a:r>
            <a:endParaRPr lang="hr-HR" sz="2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568949" y="2693512"/>
            <a:ext cx="5147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Uzmi jedan papir veličine </a:t>
            </a:r>
            <a:r>
              <a:rPr lang="hr-HR" sz="2800" i="1" dirty="0" err="1" smtClean="0"/>
              <a:t>A4</a:t>
            </a:r>
            <a:r>
              <a:rPr lang="hr-HR" sz="2800" i="1" dirty="0" smtClean="0"/>
              <a:t> i presavij ga kao na slici.</a:t>
            </a:r>
            <a:endParaRPr lang="hr-HR" sz="2800" i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900" y="359777"/>
            <a:ext cx="3638202" cy="241096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9601" y="3852597"/>
            <a:ext cx="6985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                                       Pronađi slike koje prikazuju tvoju aktivnost ili sam/a nacrtaj slike.</a:t>
            </a:r>
            <a:endParaRPr lang="hr-HR" sz="2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533103" y="4951757"/>
            <a:ext cx="6658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Odgovori na sljedeća pitanja.</a:t>
            </a:r>
            <a:endParaRPr lang="hr-HR" sz="2400" i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503" y="317807"/>
            <a:ext cx="9360146" cy="62853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76284" y="782260"/>
            <a:ext cx="5751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smtClean="0"/>
              <a:t>Gdje se odvija aktivnost?</a:t>
            </a:r>
            <a:endParaRPr lang="hr-HR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817080" y="1890792"/>
            <a:ext cx="5751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smtClean="0"/>
              <a:t>Kada počinje?</a:t>
            </a:r>
            <a:endParaRPr lang="hr-HR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1817079" y="3016570"/>
            <a:ext cx="5751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smtClean="0"/>
              <a:t>Koliko se često održava?</a:t>
            </a:r>
            <a:endParaRPr lang="hr-HR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1817078" y="4118984"/>
            <a:ext cx="5751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smtClean="0"/>
              <a:t>Što radite na toj aktivnosti?</a:t>
            </a:r>
            <a:endParaRPr lang="hr-HR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1817077" y="5100964"/>
            <a:ext cx="5751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smtClean="0"/>
              <a:t>Tko vodi aktivnost?</a:t>
            </a:r>
            <a:endParaRPr lang="hr-HR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1953559" y="6264420"/>
            <a:ext cx="5751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smtClean="0"/>
              <a:t>Zašto je zanimljiva?</a:t>
            </a:r>
            <a:endParaRPr lang="hr-HR" i="1" dirty="0"/>
          </a:p>
        </p:txBody>
      </p:sp>
    </p:spTree>
    <p:extLst>
      <p:ext uri="{BB962C8B-B14F-4D97-AF65-F5344CB8AC3E}">
        <p14:creationId xmlns:p14="http://schemas.microsoft.com/office/powerpoint/2010/main" val="135958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8" grpId="2"/>
      <p:bldP spid="9" grpId="0"/>
      <p:bldP spid="9" grpId="1"/>
      <p:bldP spid="11" grpId="0"/>
      <p:bldP spid="11" grpId="1"/>
      <p:bldP spid="12" grpId="0"/>
      <p:bldP spid="12" grpId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428" y="1132254"/>
            <a:ext cx="9127999" cy="8956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6284" y="2256503"/>
            <a:ext cx="7182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Zalijepi ili nacrtaj slike i napiši tekst na letak.</a:t>
            </a:r>
            <a:endParaRPr lang="hr-HR" sz="28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507" y="3008323"/>
            <a:ext cx="10390974" cy="9296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4438" y="3904923"/>
            <a:ext cx="8195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Predstavi svoj letak i slobodnu aktivnost svom razredu.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150885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877" y="2738662"/>
            <a:ext cx="7702355" cy="16644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2258" y="604683"/>
            <a:ext cx="9512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Copy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table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notebook</a:t>
            </a:r>
            <a:r>
              <a:rPr lang="hr-HR" sz="2800" dirty="0" smtClean="0"/>
              <a:t>.</a:t>
            </a:r>
          </a:p>
          <a:p>
            <a:r>
              <a:rPr lang="hr-HR" sz="2800" i="1" dirty="0" smtClean="0"/>
              <a:t>Precrtaj tablicu u svoju bilježnicu.</a:t>
            </a:r>
            <a:endParaRPr lang="hr-H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887794" y="1784555"/>
            <a:ext cx="7418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Članovi            Aktivnost /      Slike        Prezentacija</a:t>
            </a:r>
          </a:p>
          <a:p>
            <a:r>
              <a:rPr lang="hr-HR" sz="2800" i="1" dirty="0" smtClean="0"/>
              <a:t>Grupe			klub         </a:t>
            </a:r>
            <a:endParaRPr lang="hr-HR" sz="28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430594" y="4881716"/>
            <a:ext cx="9586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Poslušaj prezentacije letaka ostalih učenika/grupa i vrednuj ih prema kategorijama u tablici.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337490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2874" y="2088821"/>
            <a:ext cx="97489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 smtClean="0"/>
              <a:t>Klikni na sljedeću poveznicu i  odaberi </a:t>
            </a:r>
            <a:r>
              <a:rPr lang="hr-HR" sz="2400" dirty="0" err="1" smtClean="0"/>
              <a:t>SELF</a:t>
            </a:r>
            <a:r>
              <a:rPr lang="hr-HR" sz="2400" dirty="0" smtClean="0"/>
              <a:t> </a:t>
            </a:r>
            <a:r>
              <a:rPr lang="hr-HR" sz="2400" dirty="0" err="1" smtClean="0"/>
              <a:t>CHECK</a:t>
            </a:r>
            <a:endParaRPr lang="hr-HR" sz="2400" dirty="0" smtClean="0"/>
          </a:p>
          <a:p>
            <a:pPr algn="ctr"/>
            <a:endParaRPr lang="hr-HR" sz="2400" dirty="0" smtClean="0"/>
          </a:p>
          <a:p>
            <a:pPr algn="ctr"/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bae84367</a:t>
            </a:r>
            <a:r>
              <a:rPr lang="hr-HR" sz="2400" dirty="0">
                <a:hlinkClick r:id="rId4"/>
              </a:rPr>
              <a:t>-</a:t>
            </a:r>
            <a:r>
              <a:rPr lang="hr-HR" sz="2400" dirty="0" err="1">
                <a:hlinkClick r:id="rId4"/>
              </a:rPr>
              <a:t>e901</a:t>
            </a:r>
            <a:r>
              <a:rPr lang="hr-HR" sz="2400" dirty="0">
                <a:hlinkClick r:id="rId4"/>
              </a:rPr>
              <a:t>-4215-</a:t>
            </a:r>
            <a:r>
              <a:rPr lang="hr-HR" sz="2400" dirty="0" err="1">
                <a:hlinkClick r:id="rId4"/>
              </a:rPr>
              <a:t>82ac</a:t>
            </a:r>
            <a:r>
              <a:rPr lang="hr-HR" sz="2400" dirty="0">
                <a:hlinkClick r:id="rId4"/>
              </a:rPr>
              <a:t>-</a:t>
            </a:r>
            <a:r>
              <a:rPr lang="hr-HR" sz="2400" dirty="0" err="1">
                <a:hlinkClick r:id="rId4"/>
              </a:rPr>
              <a:t>560d502801a7</a:t>
            </a:r>
            <a:r>
              <a:rPr lang="hr-HR" sz="2400" dirty="0" smtClean="0">
                <a:hlinkClick r:id="rId4"/>
              </a:rPr>
              <a:t>/</a:t>
            </a:r>
            <a:r>
              <a:rPr lang="hr-HR" sz="2400" dirty="0" smtClean="0"/>
              <a:t> 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dirty="0" smtClean="0"/>
              <a:t>Poveži riječi i njihove definicije.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85114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2874" y="2088821"/>
            <a:ext cx="9748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 smtClean="0"/>
              <a:t>Klikni na sljedeću poveznicu i  odaberi </a:t>
            </a:r>
            <a:r>
              <a:rPr lang="hr-HR" sz="2400" dirty="0" err="1" smtClean="0"/>
              <a:t>LEARN</a:t>
            </a:r>
            <a:r>
              <a:rPr lang="hr-HR" sz="2400" dirty="0" smtClean="0"/>
              <a:t> MORE.</a:t>
            </a:r>
          </a:p>
          <a:p>
            <a:pPr algn="ctr"/>
            <a:endParaRPr lang="hr-HR" sz="2400" dirty="0" smtClean="0"/>
          </a:p>
          <a:p>
            <a:pPr algn="ctr"/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bae84367</a:t>
            </a:r>
            <a:r>
              <a:rPr lang="hr-HR" sz="2400" dirty="0">
                <a:hlinkClick r:id="rId4"/>
              </a:rPr>
              <a:t>-</a:t>
            </a:r>
            <a:r>
              <a:rPr lang="hr-HR" sz="2400" dirty="0" err="1">
                <a:hlinkClick r:id="rId4"/>
              </a:rPr>
              <a:t>e901</a:t>
            </a:r>
            <a:r>
              <a:rPr lang="hr-HR" sz="2400" dirty="0">
                <a:hlinkClick r:id="rId4"/>
              </a:rPr>
              <a:t>-4215-</a:t>
            </a:r>
            <a:r>
              <a:rPr lang="hr-HR" sz="2400" dirty="0" err="1">
                <a:hlinkClick r:id="rId4"/>
              </a:rPr>
              <a:t>82ac</a:t>
            </a:r>
            <a:r>
              <a:rPr lang="hr-HR" sz="2400" dirty="0">
                <a:hlinkClick r:id="rId4"/>
              </a:rPr>
              <a:t>-</a:t>
            </a:r>
            <a:r>
              <a:rPr lang="hr-HR" sz="2400" dirty="0" err="1">
                <a:hlinkClick r:id="rId4"/>
              </a:rPr>
              <a:t>560d502801a7</a:t>
            </a:r>
            <a:r>
              <a:rPr lang="hr-HR" sz="2400" dirty="0" smtClean="0">
                <a:hlinkClick r:id="rId4"/>
              </a:rPr>
              <a:t>/</a:t>
            </a:r>
            <a:r>
              <a:rPr lang="hr-HR" sz="2400" dirty="0" smtClean="0"/>
              <a:t> </a:t>
            </a:r>
          </a:p>
          <a:p>
            <a:pPr algn="ctr"/>
            <a:endParaRPr lang="hr-HR" sz="2400" b="1" dirty="0" smtClean="0"/>
          </a:p>
          <a:p>
            <a:pPr algn="ctr"/>
            <a:r>
              <a:rPr lang="en-US" sz="2400" b="1" dirty="0"/>
              <a:t>How much do you know about the radio?</a:t>
            </a:r>
          </a:p>
          <a:p>
            <a:pPr algn="ctr"/>
            <a:endParaRPr lang="hr-HR" sz="2400" b="1" dirty="0" smtClean="0"/>
          </a:p>
          <a:p>
            <a:pPr algn="ctr"/>
            <a:r>
              <a:rPr lang="hr-HR" sz="2400" dirty="0" smtClean="0"/>
              <a:t>Pročitaj tekst i riješi pripadajući zadatak (ispravi netočne rečenice).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115671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52219" cy="6890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74890" y="398206"/>
            <a:ext cx="5899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book</a:t>
            </a:r>
            <a:r>
              <a:rPr lang="hr-HR" sz="2800" dirty="0" smtClean="0"/>
              <a:t> at </a:t>
            </a:r>
            <a:r>
              <a:rPr lang="hr-HR" sz="2800" dirty="0" err="1" smtClean="0"/>
              <a:t>page</a:t>
            </a:r>
            <a:r>
              <a:rPr lang="hr-HR" sz="2800" dirty="0" smtClean="0"/>
              <a:t> 65.</a:t>
            </a:r>
            <a:endParaRPr lang="hr-HR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237" y="1373378"/>
            <a:ext cx="9171306" cy="54846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25212" y="476058"/>
            <a:ext cx="58993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Pogledaj sliku i razmisli! Kakve veze ima hrčak sa žaruljom?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76690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755051" cy="28412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3155" y="3149075"/>
            <a:ext cx="49147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Tijina</a:t>
            </a:r>
            <a:r>
              <a:rPr lang="hr-HR" sz="2800" i="1" dirty="0" smtClean="0"/>
              <a:t> škola ima svoju radio emisiju. Pročitaj opis emisije i odgovori na sljedeća pitanja.</a:t>
            </a:r>
            <a:endParaRPr lang="hr-HR" sz="28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7123" y="2443039"/>
            <a:ext cx="6454877" cy="44149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37123" y="897429"/>
            <a:ext cx="5235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Kako se zove radio postaja?</a:t>
            </a:r>
            <a:endParaRPr lang="hr-HR" sz="28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970206" y="1420649"/>
            <a:ext cx="5235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Koji je naziv emisije?</a:t>
            </a:r>
            <a:endParaRPr lang="hr-HR" sz="2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346722" y="1869364"/>
            <a:ext cx="5235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Kako se zove voditelj emisije?</a:t>
            </a:r>
            <a:endParaRPr lang="hr-HR" sz="28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137212" y="2318078"/>
            <a:ext cx="5235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Tko je </a:t>
            </a:r>
          </a:p>
          <a:p>
            <a:r>
              <a:rPr lang="hr-HR" sz="2400" i="1" dirty="0" smtClean="0"/>
              <a:t>gost emisije?</a:t>
            </a:r>
            <a:endParaRPr lang="hr-HR" sz="2400" i="1" dirty="0"/>
          </a:p>
        </p:txBody>
      </p:sp>
      <p:sp>
        <p:nvSpPr>
          <p:cNvPr id="2" name="Rectangle 1"/>
          <p:cNvSpPr/>
          <p:nvPr/>
        </p:nvSpPr>
        <p:spPr>
          <a:xfrm>
            <a:off x="483155" y="4650519"/>
            <a:ext cx="412954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i="1" dirty="0" smtClean="0"/>
              <a:t>Ovaj zadatak možeš riješiti i u digitalnom obliku na sljedećoj poveznici: </a:t>
            </a:r>
            <a:r>
              <a:rPr lang="hr-HR" sz="2000" dirty="0" err="1" smtClean="0">
                <a:hlinkClick r:id="rId5"/>
              </a:rPr>
              <a:t>https</a:t>
            </a:r>
            <a:r>
              <a:rPr lang="hr-HR" sz="2000" dirty="0">
                <a:hlinkClick r:id="rId5"/>
              </a:rPr>
              <a:t>://</a:t>
            </a:r>
            <a:r>
              <a:rPr lang="hr-HR" sz="2000" dirty="0" err="1">
                <a:hlinkClick r:id="rId5"/>
              </a:rPr>
              <a:t>www.bookwidgets.com</a:t>
            </a:r>
            <a:r>
              <a:rPr lang="hr-HR" sz="2000" dirty="0">
                <a:hlinkClick r:id="rId5"/>
              </a:rPr>
              <a:t>/</a:t>
            </a:r>
            <a:r>
              <a:rPr lang="hr-HR" sz="2000" dirty="0" err="1">
                <a:hlinkClick r:id="rId5"/>
              </a:rPr>
              <a:t>play</a:t>
            </a:r>
            <a:r>
              <a:rPr lang="hr-HR" sz="2000" dirty="0">
                <a:hlinkClick r:id="rId5"/>
              </a:rPr>
              <a:t>/</a:t>
            </a:r>
            <a:r>
              <a:rPr lang="hr-HR" sz="2000" dirty="0" err="1">
                <a:hlinkClick r:id="rId5"/>
              </a:rPr>
              <a:t>t:XTPnHHgf3PM54nxXDxghnDNB4OKyUavIXvZ7m9A9lIZMRUs0Ujk</a:t>
            </a:r>
            <a:r>
              <a:rPr lang="hr-HR" sz="2000" dirty="0" smtClean="0">
                <a:hlinkClick r:id="rId5"/>
              </a:rPr>
              <a:t>= 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60048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352"/>
            <a:ext cx="7410143" cy="6760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48284" y="97352"/>
            <a:ext cx="54962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Read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schedule</a:t>
            </a:r>
            <a:r>
              <a:rPr lang="hr-HR" sz="2800" dirty="0" smtClean="0"/>
              <a:t> </a:t>
            </a:r>
            <a:r>
              <a:rPr lang="hr-HR" sz="2800" dirty="0" err="1" smtClean="0"/>
              <a:t>again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answer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questions</a:t>
            </a:r>
            <a:r>
              <a:rPr lang="hr-HR" sz="2800" dirty="0" smtClean="0"/>
              <a:t>.</a:t>
            </a:r>
            <a:r>
              <a:rPr lang="hr-HR" sz="2800" i="1" dirty="0" smtClean="0"/>
              <a:t/>
            </a:r>
            <a:br>
              <a:rPr lang="hr-HR" sz="2800" i="1" dirty="0" smtClean="0"/>
            </a:br>
            <a:r>
              <a:rPr lang="hr-HR" sz="2800" i="1" dirty="0" smtClean="0"/>
              <a:t>Ponovno pročitaj radio program i odgovori na pitanja.</a:t>
            </a:r>
            <a:endParaRPr lang="hr-HR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89987" y="743683"/>
            <a:ext cx="395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Koja je tema emisije?</a:t>
            </a:r>
            <a:endParaRPr lang="hr-HR" sz="28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390967" y="1266903"/>
            <a:ext cx="395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Što je „”</a:t>
            </a:r>
            <a:r>
              <a:rPr lang="hr-HR" sz="2800" i="1" dirty="0" err="1" smtClean="0"/>
              <a:t>hidden</a:t>
            </a:r>
            <a:r>
              <a:rPr lang="hr-HR" sz="2800" i="1" dirty="0" smtClean="0"/>
              <a:t> talent”?</a:t>
            </a:r>
            <a:endParaRPr lang="hr-HR" sz="28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890193" y="1713180"/>
            <a:ext cx="4383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Imaš li ti „skriveni talent”?</a:t>
            </a:r>
            <a:endParaRPr lang="hr-HR" sz="2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624916" y="2566219"/>
            <a:ext cx="4247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632749" y="1236127"/>
            <a:ext cx="4216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Who </a:t>
            </a:r>
            <a:r>
              <a:rPr lang="hr-HR" sz="2800" dirty="0" err="1" smtClean="0"/>
              <a:t>is</a:t>
            </a:r>
            <a:r>
              <a:rPr lang="hr-HR" sz="2800" dirty="0" smtClean="0"/>
              <a:t> Pascal?</a:t>
            </a:r>
          </a:p>
          <a:p>
            <a:r>
              <a:rPr lang="hr-HR" sz="2800" i="1" dirty="0" smtClean="0"/>
              <a:t>Tko je Pascal?</a:t>
            </a:r>
            <a:endParaRPr lang="hr-HR" sz="28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7632749" y="2119941"/>
            <a:ext cx="4216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Where</a:t>
            </a:r>
            <a:r>
              <a:rPr lang="hr-HR" sz="2800" dirty="0" smtClean="0"/>
              <a:t> </a:t>
            </a:r>
            <a:r>
              <a:rPr lang="hr-HR" sz="2800" dirty="0" err="1" smtClean="0"/>
              <a:t>does</a:t>
            </a:r>
            <a:r>
              <a:rPr lang="hr-HR" sz="2800" dirty="0" smtClean="0"/>
              <a:t> he live?</a:t>
            </a:r>
          </a:p>
          <a:p>
            <a:r>
              <a:rPr lang="hr-HR" sz="2800" i="1" dirty="0" smtClean="0"/>
              <a:t>Gdje on živi?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55641" y="3058663"/>
            <a:ext cx="4216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Does</a:t>
            </a:r>
            <a:r>
              <a:rPr lang="hr-HR" sz="2800" dirty="0" smtClean="0"/>
              <a:t> he </a:t>
            </a:r>
            <a:r>
              <a:rPr lang="hr-HR" sz="2800" dirty="0" err="1" smtClean="0"/>
              <a:t>have</a:t>
            </a:r>
            <a:r>
              <a:rPr lang="hr-HR" sz="2800" dirty="0" smtClean="0"/>
              <a:t> a </a:t>
            </a:r>
            <a:r>
              <a:rPr lang="hr-HR" sz="2800" dirty="0" err="1" smtClean="0"/>
              <a:t>house</a:t>
            </a:r>
            <a:r>
              <a:rPr lang="hr-HR" sz="2800" dirty="0" smtClean="0"/>
              <a:t>?</a:t>
            </a:r>
          </a:p>
          <a:p>
            <a:r>
              <a:rPr lang="hr-HR" sz="2800" i="1" dirty="0" smtClean="0"/>
              <a:t>Ima li on kuću?</a:t>
            </a:r>
            <a:endParaRPr lang="hr-HR" sz="28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7618923" y="4012770"/>
            <a:ext cx="42168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Does</a:t>
            </a:r>
            <a:r>
              <a:rPr lang="hr-HR" sz="2800" dirty="0" smtClean="0"/>
              <a:t> he </a:t>
            </a:r>
            <a:r>
              <a:rPr lang="hr-HR" sz="2800" dirty="0" err="1" smtClean="0"/>
              <a:t>like</a:t>
            </a:r>
            <a:r>
              <a:rPr lang="hr-HR" sz="2800" dirty="0" smtClean="0"/>
              <a:t> </a:t>
            </a:r>
            <a:r>
              <a:rPr lang="hr-HR" sz="2800" dirty="0" err="1" smtClean="0"/>
              <a:t>living</a:t>
            </a:r>
            <a:r>
              <a:rPr lang="hr-HR" sz="2800" dirty="0" smtClean="0"/>
              <a:t> </a:t>
            </a:r>
            <a:r>
              <a:rPr lang="hr-HR" sz="2800" dirty="0" err="1" smtClean="0"/>
              <a:t>there</a:t>
            </a:r>
            <a:r>
              <a:rPr lang="hr-HR" sz="2800" dirty="0" smtClean="0"/>
              <a:t>? </a:t>
            </a:r>
            <a:r>
              <a:rPr lang="hr-HR" sz="2800" dirty="0" err="1" smtClean="0"/>
              <a:t>Why</a:t>
            </a:r>
            <a:r>
              <a:rPr lang="hr-HR" sz="2800" dirty="0" smtClean="0"/>
              <a:t>?</a:t>
            </a:r>
          </a:p>
          <a:p>
            <a:r>
              <a:rPr lang="hr-HR" sz="2800" i="1" dirty="0" smtClean="0"/>
              <a:t>Sviđa li mu se život tamo? Zašto?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55641" y="5789140"/>
            <a:ext cx="4216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What</a:t>
            </a:r>
            <a:r>
              <a:rPr lang="hr-HR" sz="2800" dirty="0" smtClean="0"/>
              <a:t> </a:t>
            </a:r>
            <a:r>
              <a:rPr lang="hr-HR" sz="2800" dirty="0" err="1" smtClean="0"/>
              <a:t>doesn’t</a:t>
            </a:r>
            <a:r>
              <a:rPr lang="hr-HR" sz="2800" dirty="0" smtClean="0"/>
              <a:t> he </a:t>
            </a:r>
            <a:r>
              <a:rPr lang="hr-HR" sz="2800" dirty="0" err="1" smtClean="0"/>
              <a:t>like</a:t>
            </a:r>
            <a:r>
              <a:rPr lang="hr-HR" sz="2800" dirty="0" smtClean="0"/>
              <a:t>?</a:t>
            </a:r>
          </a:p>
          <a:p>
            <a:r>
              <a:rPr lang="hr-HR" sz="2800" i="1" dirty="0" smtClean="0"/>
              <a:t>Što mu se ne sviđa?</a:t>
            </a:r>
          </a:p>
        </p:txBody>
      </p:sp>
    </p:spTree>
    <p:extLst>
      <p:ext uri="{BB962C8B-B14F-4D97-AF65-F5344CB8AC3E}">
        <p14:creationId xmlns:p14="http://schemas.microsoft.com/office/powerpoint/2010/main" val="46486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 build="allAtOnce"/>
      <p:bldP spid="6" grpId="0"/>
      <p:bldP spid="6" grpId="1"/>
      <p:bldP spid="7" grpId="0"/>
      <p:bldP spid="7" grpId="1"/>
      <p:bldP spid="8" grpId="0"/>
      <p:bldP spid="8" grpId="1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12607" y="412955"/>
            <a:ext cx="10574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Listen</a:t>
            </a:r>
            <a:r>
              <a:rPr lang="hr-HR" sz="2800" dirty="0" smtClean="0"/>
              <a:t> to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recording</a:t>
            </a:r>
            <a:r>
              <a:rPr lang="hr-HR" sz="2800" dirty="0" smtClean="0"/>
              <a:t>. </a:t>
            </a:r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Pascal’s</a:t>
            </a:r>
            <a:r>
              <a:rPr lang="hr-HR" sz="2800" dirty="0" smtClean="0"/>
              <a:t> </a:t>
            </a:r>
            <a:r>
              <a:rPr lang="hr-HR" sz="2800" dirty="0" err="1" smtClean="0"/>
              <a:t>hidden</a:t>
            </a:r>
            <a:r>
              <a:rPr lang="hr-HR" sz="2800" dirty="0" smtClean="0"/>
              <a:t> talent?</a:t>
            </a:r>
          </a:p>
          <a:p>
            <a:r>
              <a:rPr lang="hr-HR" sz="2800" i="1" dirty="0" smtClean="0"/>
              <a:t>Poslušaj zvučni zapis. Koji je Pascalov skriveni talent?</a:t>
            </a:r>
            <a:endParaRPr lang="hr-HR" sz="28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375" y="2753267"/>
            <a:ext cx="3148935" cy="3331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1484" y="284934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400" dirty="0" err="1">
                <a:hlinkClick r:id="rId5"/>
              </a:rPr>
              <a:t>https</a:t>
            </a:r>
            <a:r>
              <a:rPr lang="hr-HR" sz="2400" dirty="0">
                <a:hlinkClick r:id="rId5"/>
              </a:rPr>
              <a:t>://</a:t>
            </a:r>
            <a:r>
              <a:rPr lang="hr-HR" sz="2400" dirty="0" err="1" smtClean="0">
                <a:hlinkClick r:id="rId5"/>
              </a:rPr>
              <a:t>www.e-sfera.hr</a:t>
            </a:r>
            <a:r>
              <a:rPr lang="hr-HR" sz="2400" dirty="0" smtClean="0">
                <a:hlinkClick r:id="rId5"/>
              </a:rPr>
              <a:t>/dodatni-digitalni-</a:t>
            </a:r>
            <a:r>
              <a:rPr lang="hr-HR" sz="2400" dirty="0" err="1" smtClean="0">
                <a:hlinkClick r:id="rId5"/>
              </a:rPr>
              <a:t>sadrzaji</a:t>
            </a:r>
            <a:r>
              <a:rPr lang="hr-HR" sz="2400" dirty="0" smtClean="0">
                <a:hlinkClick r:id="rId5"/>
              </a:rPr>
              <a:t>/</a:t>
            </a:r>
            <a:r>
              <a:rPr lang="hr-HR" sz="2400" dirty="0" err="1" smtClean="0">
                <a:hlinkClick r:id="rId5"/>
              </a:rPr>
              <a:t>bae84367</a:t>
            </a:r>
            <a:r>
              <a:rPr lang="hr-HR" sz="2400" dirty="0" smtClean="0">
                <a:hlinkClick r:id="rId5"/>
              </a:rPr>
              <a:t>-</a:t>
            </a:r>
            <a:r>
              <a:rPr lang="hr-HR" sz="2400" dirty="0" err="1" smtClean="0">
                <a:hlinkClick r:id="rId5"/>
              </a:rPr>
              <a:t>e901</a:t>
            </a:r>
            <a:r>
              <a:rPr lang="hr-HR" sz="2400" dirty="0" smtClean="0">
                <a:hlinkClick r:id="rId5"/>
              </a:rPr>
              <a:t>-4215-</a:t>
            </a:r>
            <a:r>
              <a:rPr lang="hr-HR" sz="2400" dirty="0" err="1" smtClean="0">
                <a:hlinkClick r:id="rId5"/>
              </a:rPr>
              <a:t>82ac</a:t>
            </a:r>
            <a:r>
              <a:rPr lang="hr-HR" sz="2400" dirty="0" smtClean="0">
                <a:hlinkClick r:id="rId5"/>
              </a:rPr>
              <a:t>-</a:t>
            </a:r>
            <a:r>
              <a:rPr lang="hr-HR" sz="2400" dirty="0" err="1" smtClean="0">
                <a:hlinkClick r:id="rId5"/>
              </a:rPr>
              <a:t>560d502801a7</a:t>
            </a:r>
            <a:r>
              <a:rPr lang="hr-HR" sz="2400" dirty="0" smtClean="0">
                <a:hlinkClick r:id="rId5"/>
              </a:rPr>
              <a:t>/</a:t>
            </a:r>
            <a:r>
              <a:rPr lang="hr-HR" sz="2400" dirty="0" err="1" smtClean="0">
                <a:hlinkClick r:id="rId5"/>
              </a:rPr>
              <a:t>assets</a:t>
            </a:r>
            <a:r>
              <a:rPr lang="hr-HR" sz="2400" dirty="0" smtClean="0">
                <a:hlinkClick r:id="rId5"/>
              </a:rPr>
              <a:t>/audio/</a:t>
            </a:r>
            <a:r>
              <a:rPr lang="hr-HR" sz="2400" dirty="0" err="1" smtClean="0">
                <a:hlinkClick r:id="rId5"/>
              </a:rPr>
              <a:t>32_unit_4_radio_show.mp3</a:t>
            </a:r>
            <a:r>
              <a:rPr lang="hr-HR" sz="2400" dirty="0" smtClean="0"/>
              <a:t> </a:t>
            </a:r>
            <a:endParaRPr lang="hr-HR" sz="2400" dirty="0"/>
          </a:p>
        </p:txBody>
      </p:sp>
      <p:pic>
        <p:nvPicPr>
          <p:cNvPr id="8" name="32_unit_4_radio_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81484" y="4977062"/>
            <a:ext cx="609600" cy="609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15148" y="1781292"/>
            <a:ext cx="7374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FF9900"/>
                </a:solidFill>
              </a:rPr>
              <a:t>He </a:t>
            </a:r>
            <a:r>
              <a:rPr lang="hr-HR" sz="2800" dirty="0" err="1" smtClean="0">
                <a:solidFill>
                  <a:srgbClr val="FF9900"/>
                </a:solidFill>
              </a:rPr>
              <a:t>lights</a:t>
            </a:r>
            <a:r>
              <a:rPr lang="hr-HR" sz="2800" dirty="0" smtClean="0">
                <a:solidFill>
                  <a:srgbClr val="FF9900"/>
                </a:solidFill>
              </a:rPr>
              <a:t> a </a:t>
            </a:r>
            <a:r>
              <a:rPr lang="hr-HR" sz="2800" dirty="0" err="1" smtClean="0">
                <a:solidFill>
                  <a:srgbClr val="FF9900"/>
                </a:solidFill>
              </a:rPr>
              <a:t>light</a:t>
            </a:r>
            <a:r>
              <a:rPr lang="hr-HR" sz="2800" dirty="0" smtClean="0">
                <a:solidFill>
                  <a:srgbClr val="FF9900"/>
                </a:solidFill>
              </a:rPr>
              <a:t> </a:t>
            </a:r>
            <a:r>
              <a:rPr lang="hr-HR" sz="2800" dirty="0" err="1" smtClean="0">
                <a:solidFill>
                  <a:srgbClr val="FF9900"/>
                </a:solidFill>
              </a:rPr>
              <a:t>bulb</a:t>
            </a:r>
            <a:r>
              <a:rPr lang="hr-HR" sz="2800" dirty="0" smtClean="0">
                <a:solidFill>
                  <a:srgbClr val="FF9900"/>
                </a:solidFill>
              </a:rPr>
              <a:t> </a:t>
            </a:r>
            <a:r>
              <a:rPr lang="hr-HR" sz="2800" dirty="0" err="1" smtClean="0">
                <a:solidFill>
                  <a:srgbClr val="FF9900"/>
                </a:solidFill>
              </a:rPr>
              <a:t>when</a:t>
            </a:r>
            <a:r>
              <a:rPr lang="hr-HR" sz="2800" dirty="0" smtClean="0">
                <a:solidFill>
                  <a:srgbClr val="FF9900"/>
                </a:solidFill>
              </a:rPr>
              <a:t> he </a:t>
            </a:r>
            <a:r>
              <a:rPr lang="hr-HR" sz="2800" dirty="0" err="1" smtClean="0">
                <a:solidFill>
                  <a:srgbClr val="FF9900"/>
                </a:solidFill>
              </a:rPr>
              <a:t>runs</a:t>
            </a:r>
            <a:r>
              <a:rPr lang="hr-HR" sz="2800" dirty="0" smtClean="0">
                <a:solidFill>
                  <a:srgbClr val="FF9900"/>
                </a:solidFill>
              </a:rPr>
              <a:t>.</a:t>
            </a:r>
            <a:endParaRPr lang="hr-HR" sz="28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5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69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37591" y="2339819"/>
            <a:ext cx="31511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4"/>
              </a:rPr>
              <a:t>https</a:t>
            </a:r>
            <a:r>
              <a:rPr lang="hr-HR" dirty="0">
                <a:hlinkClick r:id="rId4"/>
              </a:rPr>
              <a:t>://</a:t>
            </a:r>
            <a:r>
              <a:rPr lang="hr-HR" dirty="0" err="1" smtClean="0">
                <a:hlinkClick r:id="rId4"/>
              </a:rPr>
              <a:t>www.e-sfera.hr</a:t>
            </a:r>
            <a:r>
              <a:rPr lang="hr-HR" dirty="0" smtClean="0">
                <a:hlinkClick r:id="rId4"/>
              </a:rPr>
              <a:t>/dodatni-digitalni-</a:t>
            </a:r>
            <a:r>
              <a:rPr lang="hr-HR" dirty="0" err="1" smtClean="0">
                <a:hlinkClick r:id="rId4"/>
              </a:rPr>
              <a:t>sadrzaji</a:t>
            </a:r>
            <a:r>
              <a:rPr lang="hr-HR" dirty="0" smtClean="0">
                <a:hlinkClick r:id="rId4"/>
              </a:rPr>
              <a:t>/</a:t>
            </a:r>
            <a:r>
              <a:rPr lang="hr-HR" dirty="0" err="1" smtClean="0">
                <a:hlinkClick r:id="rId4"/>
              </a:rPr>
              <a:t>bae84367</a:t>
            </a:r>
            <a:r>
              <a:rPr lang="hr-HR" dirty="0" smtClean="0">
                <a:hlinkClick r:id="rId4"/>
              </a:rPr>
              <a:t>-</a:t>
            </a:r>
            <a:r>
              <a:rPr lang="hr-HR" dirty="0" err="1" smtClean="0">
                <a:hlinkClick r:id="rId4"/>
              </a:rPr>
              <a:t>e901</a:t>
            </a:r>
            <a:r>
              <a:rPr lang="hr-HR" dirty="0" smtClean="0">
                <a:hlinkClick r:id="rId4"/>
              </a:rPr>
              <a:t>-4215-</a:t>
            </a:r>
            <a:r>
              <a:rPr lang="hr-HR" dirty="0" err="1" smtClean="0">
                <a:hlinkClick r:id="rId4"/>
              </a:rPr>
              <a:t>82ac</a:t>
            </a:r>
            <a:r>
              <a:rPr lang="hr-HR" dirty="0" smtClean="0">
                <a:hlinkClick r:id="rId4"/>
              </a:rPr>
              <a:t>-</a:t>
            </a:r>
            <a:r>
              <a:rPr lang="hr-HR" dirty="0" err="1" smtClean="0">
                <a:hlinkClick r:id="rId4"/>
              </a:rPr>
              <a:t>560d502801a7</a:t>
            </a:r>
            <a:r>
              <a:rPr lang="hr-HR" dirty="0" smtClean="0">
                <a:hlinkClick r:id="rId4"/>
              </a:rPr>
              <a:t>/</a:t>
            </a:r>
            <a:r>
              <a:rPr lang="hr-HR" dirty="0" err="1" smtClean="0">
                <a:hlinkClick r:id="rId4"/>
              </a:rPr>
              <a:t>assets</a:t>
            </a:r>
            <a:r>
              <a:rPr lang="hr-HR" dirty="0" smtClean="0">
                <a:hlinkClick r:id="rId4"/>
              </a:rPr>
              <a:t>/audio/</a:t>
            </a:r>
            <a:r>
              <a:rPr lang="hr-HR" dirty="0" err="1" smtClean="0">
                <a:hlinkClick r:id="rId4"/>
              </a:rPr>
              <a:t>32_unit_4_radio_show.mp3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8254249" cy="4901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26361" y="309716"/>
            <a:ext cx="40656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Listen</a:t>
            </a:r>
            <a:r>
              <a:rPr lang="hr-HR" sz="2400" dirty="0" smtClean="0"/>
              <a:t> to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recording</a:t>
            </a:r>
            <a:r>
              <a:rPr lang="hr-HR" sz="2400" dirty="0" smtClean="0"/>
              <a:t> </a:t>
            </a:r>
            <a:r>
              <a:rPr lang="hr-HR" sz="2400" dirty="0" err="1" smtClean="0"/>
              <a:t>again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circle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correct</a:t>
            </a:r>
            <a:r>
              <a:rPr lang="hr-HR" sz="2400" dirty="0" smtClean="0"/>
              <a:t> </a:t>
            </a:r>
            <a:r>
              <a:rPr lang="hr-HR" sz="2400" dirty="0" err="1" smtClean="0"/>
              <a:t>answer</a:t>
            </a:r>
            <a:r>
              <a:rPr lang="hr-HR" sz="2400" dirty="0" smtClean="0"/>
              <a:t> (a, b </a:t>
            </a:r>
            <a:r>
              <a:rPr lang="hr-HR" sz="2400" dirty="0" err="1" smtClean="0"/>
              <a:t>or</a:t>
            </a:r>
            <a:r>
              <a:rPr lang="hr-HR" sz="2400" dirty="0" smtClean="0"/>
              <a:t> c).</a:t>
            </a:r>
          </a:p>
          <a:p>
            <a:r>
              <a:rPr lang="hr-HR" sz="2400" i="1" dirty="0" smtClean="0"/>
              <a:t>Poslušaj ponovno zvučni zapis i zaokruži točan odgovor.</a:t>
            </a:r>
            <a:endParaRPr lang="hr-HR" sz="2400" i="1" dirty="0"/>
          </a:p>
        </p:txBody>
      </p:sp>
      <p:pic>
        <p:nvPicPr>
          <p:cNvPr id="7" name="32_unit_4_radio_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5910" y="2723605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331" y="2939984"/>
            <a:ext cx="3997865" cy="2563761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707923" y="1592826"/>
            <a:ext cx="412954" cy="442451"/>
          </a:xfrm>
          <a:prstGeom prst="ellipse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Oval 9"/>
          <p:cNvSpPr/>
          <p:nvPr/>
        </p:nvSpPr>
        <p:spPr>
          <a:xfrm>
            <a:off x="4930878" y="1150375"/>
            <a:ext cx="412954" cy="442451"/>
          </a:xfrm>
          <a:prstGeom prst="ellipse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Oval 10"/>
          <p:cNvSpPr/>
          <p:nvPr/>
        </p:nvSpPr>
        <p:spPr>
          <a:xfrm>
            <a:off x="4930878" y="2435921"/>
            <a:ext cx="412954" cy="442451"/>
          </a:xfrm>
          <a:prstGeom prst="ellipse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Oval 11"/>
          <p:cNvSpPr/>
          <p:nvPr/>
        </p:nvSpPr>
        <p:spPr>
          <a:xfrm>
            <a:off x="4930878" y="3721467"/>
            <a:ext cx="412954" cy="442451"/>
          </a:xfrm>
          <a:prstGeom prst="ellipse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Rectangle 12"/>
          <p:cNvSpPr/>
          <p:nvPr/>
        </p:nvSpPr>
        <p:spPr>
          <a:xfrm>
            <a:off x="7959212" y="4314409"/>
            <a:ext cx="412954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i="1" dirty="0" smtClean="0"/>
              <a:t>Ovaj zadatak možeš riješiti i u digitalnom obliku na sljedećoj poveznici: </a:t>
            </a:r>
            <a:r>
              <a:rPr lang="hr-HR" sz="2000" dirty="0" err="1" smtClean="0">
                <a:hlinkClick r:id="rId8"/>
              </a:rPr>
              <a:t>https</a:t>
            </a:r>
            <a:r>
              <a:rPr lang="hr-HR" sz="2000" dirty="0">
                <a:hlinkClick r:id="rId8"/>
              </a:rPr>
              <a:t>://</a:t>
            </a:r>
            <a:r>
              <a:rPr lang="hr-HR" sz="2000" dirty="0" err="1">
                <a:hlinkClick r:id="rId8"/>
              </a:rPr>
              <a:t>www.bookwidgets.com</a:t>
            </a:r>
            <a:r>
              <a:rPr lang="hr-HR" sz="2000" dirty="0">
                <a:hlinkClick r:id="rId8"/>
              </a:rPr>
              <a:t>/</a:t>
            </a:r>
            <a:r>
              <a:rPr lang="hr-HR" sz="2000" dirty="0" err="1">
                <a:hlinkClick r:id="rId8"/>
              </a:rPr>
              <a:t>play</a:t>
            </a:r>
            <a:r>
              <a:rPr lang="hr-HR" sz="2000" dirty="0">
                <a:hlinkClick r:id="rId8"/>
              </a:rPr>
              <a:t>/</a:t>
            </a:r>
            <a:r>
              <a:rPr lang="hr-HR" sz="2000" dirty="0" err="1">
                <a:hlinkClick r:id="rId8"/>
              </a:rPr>
              <a:t>t:XTPnHHgf3PM54nxXDxghnDNB4OKyUavIXvZ7m9A9lIZMRUs0Ujk</a:t>
            </a:r>
            <a:r>
              <a:rPr lang="hr-HR" sz="2000" dirty="0" smtClean="0">
                <a:hlinkClick r:id="rId8"/>
              </a:rPr>
              <a:t>= 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76301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69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6" grpId="0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1819" y="1430593"/>
            <a:ext cx="9158748" cy="3108543"/>
          </a:xfrm>
          <a:prstGeom prst="rect">
            <a:avLst/>
          </a:prstGeom>
          <a:noFill/>
          <a:ln w="571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Look</a:t>
            </a:r>
            <a:r>
              <a:rPr lang="hr-HR" sz="2800" dirty="0" smtClean="0"/>
              <a:t> at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texts</a:t>
            </a:r>
            <a:r>
              <a:rPr lang="hr-HR" sz="2800" dirty="0" smtClean="0"/>
              <a:t> </a:t>
            </a:r>
            <a:r>
              <a:rPr lang="hr-HR" sz="2800" dirty="0" err="1" smtClean="0"/>
              <a:t>about</a:t>
            </a:r>
            <a:r>
              <a:rPr lang="hr-HR" sz="2800" dirty="0" smtClean="0"/>
              <a:t> Rita, Henry, Dao </a:t>
            </a:r>
            <a:r>
              <a:rPr lang="hr-HR" sz="2800" dirty="0" err="1" smtClean="0"/>
              <a:t>and</a:t>
            </a:r>
            <a:r>
              <a:rPr lang="hr-HR" sz="2800" dirty="0" smtClean="0"/>
              <a:t> Luka on </a:t>
            </a:r>
            <a:r>
              <a:rPr lang="hr-HR" sz="2800" dirty="0" err="1" smtClean="0"/>
              <a:t>page</a:t>
            </a:r>
            <a:r>
              <a:rPr lang="hr-HR" sz="2800" dirty="0" smtClean="0"/>
              <a:t> 56. </a:t>
            </a:r>
            <a:r>
              <a:rPr lang="hr-HR" sz="2800" dirty="0" err="1" smtClean="0"/>
              <a:t>Now</a:t>
            </a:r>
            <a:r>
              <a:rPr lang="hr-HR" sz="2800" dirty="0" smtClean="0"/>
              <a:t> </a:t>
            </a:r>
            <a:r>
              <a:rPr lang="hr-HR" sz="2800" dirty="0" err="1" smtClean="0"/>
              <a:t>write</a:t>
            </a:r>
            <a:r>
              <a:rPr lang="hr-HR" sz="2800" dirty="0" smtClean="0"/>
              <a:t> 3 </a:t>
            </a:r>
            <a:r>
              <a:rPr lang="hr-HR" sz="2800" dirty="0" err="1" smtClean="0"/>
              <a:t>or</a:t>
            </a:r>
            <a:r>
              <a:rPr lang="hr-HR" sz="2800" dirty="0" smtClean="0"/>
              <a:t> 4 </a:t>
            </a:r>
            <a:r>
              <a:rPr lang="hr-HR" sz="2800" dirty="0" err="1" smtClean="0"/>
              <a:t>sentences</a:t>
            </a:r>
            <a:r>
              <a:rPr lang="hr-HR" sz="2800" dirty="0" smtClean="0"/>
              <a:t> </a:t>
            </a:r>
            <a:r>
              <a:rPr lang="hr-HR" sz="2800" dirty="0" err="1" smtClean="0"/>
              <a:t>like</a:t>
            </a:r>
            <a:r>
              <a:rPr lang="hr-HR" sz="2800" dirty="0" smtClean="0"/>
              <a:t> </a:t>
            </a:r>
            <a:r>
              <a:rPr lang="hr-HR" sz="2800" dirty="0" err="1" smtClean="0"/>
              <a:t>those</a:t>
            </a:r>
            <a:r>
              <a:rPr lang="hr-HR" sz="2800" dirty="0" smtClean="0"/>
              <a:t>, but </a:t>
            </a:r>
            <a:r>
              <a:rPr lang="hr-HR" sz="2800" dirty="0" err="1" smtClean="0"/>
              <a:t>about</a:t>
            </a:r>
            <a:r>
              <a:rPr lang="hr-HR" sz="2800" dirty="0" smtClean="0"/>
              <a:t> Pascal. You </a:t>
            </a:r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begin</a:t>
            </a:r>
            <a:r>
              <a:rPr lang="hr-HR" sz="2800" dirty="0" smtClean="0"/>
              <a:t> </a:t>
            </a:r>
            <a:r>
              <a:rPr lang="hr-HR" sz="2800" dirty="0" err="1" smtClean="0"/>
              <a:t>with</a:t>
            </a:r>
            <a:r>
              <a:rPr lang="hr-HR" sz="2800" dirty="0" smtClean="0"/>
              <a:t>: ” I live </a:t>
            </a:r>
            <a:r>
              <a:rPr lang="hr-HR" sz="2800" dirty="0" err="1" smtClean="0"/>
              <a:t>in</a:t>
            </a:r>
            <a:r>
              <a:rPr lang="hr-HR" sz="2800" dirty="0" smtClean="0"/>
              <a:t> a </a:t>
            </a:r>
            <a:r>
              <a:rPr lang="hr-HR" sz="2800" dirty="0" err="1" smtClean="0"/>
              <a:t>classroom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I love…”</a:t>
            </a:r>
          </a:p>
          <a:p>
            <a:endParaRPr lang="hr-HR" sz="2800" dirty="0"/>
          </a:p>
          <a:p>
            <a:r>
              <a:rPr lang="hr-HR" sz="2800" i="1" dirty="0" smtClean="0"/>
              <a:t>Pogledaj tekstove o Riti, Henryju, Dao i Luki na str. 56. Napiši 3 ili 4 rečenice poput onih u njihovim tekstovima, ali o Pascalu. Možeš započeti ovako: „I live </a:t>
            </a:r>
            <a:r>
              <a:rPr lang="hr-HR" sz="2800" i="1" dirty="0" err="1" smtClean="0"/>
              <a:t>in</a:t>
            </a:r>
            <a:r>
              <a:rPr lang="hr-HR" sz="2800" i="1" dirty="0" smtClean="0"/>
              <a:t> a </a:t>
            </a:r>
            <a:r>
              <a:rPr lang="hr-HR" sz="2800" i="1" dirty="0" err="1" smtClean="0"/>
              <a:t>classroom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and</a:t>
            </a:r>
            <a:r>
              <a:rPr lang="hr-HR" sz="2800" i="1" dirty="0" smtClean="0"/>
              <a:t> I love…”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426580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5666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55110" y="442452"/>
            <a:ext cx="5781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workbook</a:t>
            </a:r>
            <a:r>
              <a:rPr lang="hr-HR" sz="2800" dirty="0" smtClean="0"/>
              <a:t> at </a:t>
            </a:r>
            <a:r>
              <a:rPr lang="hr-HR" sz="2800" dirty="0" err="1"/>
              <a:t>p</a:t>
            </a:r>
            <a:r>
              <a:rPr lang="hr-HR" sz="2800" dirty="0" err="1" smtClean="0"/>
              <a:t>age</a:t>
            </a:r>
            <a:r>
              <a:rPr lang="hr-HR" sz="2800" dirty="0" smtClean="0"/>
              <a:t> 44.</a:t>
            </a:r>
            <a:endParaRPr lang="hr-HR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96" y="2188330"/>
            <a:ext cx="11046427" cy="38880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22323" y="1253613"/>
            <a:ext cx="8052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Poveži riječi s njihovim definicijama.</a:t>
            </a:r>
            <a:endParaRPr lang="hr-HR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141184" y="2802194"/>
            <a:ext cx="401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FF9900"/>
                </a:solidFill>
              </a:rPr>
              <a:t>6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8107" y="3416058"/>
            <a:ext cx="401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>
                <a:solidFill>
                  <a:srgbClr val="FF9900"/>
                </a:solidFill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67268" y="3912788"/>
            <a:ext cx="352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>
                <a:solidFill>
                  <a:srgbClr val="FF9900"/>
                </a:solidFill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41184" y="4990524"/>
            <a:ext cx="401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>
                <a:solidFill>
                  <a:srgbClr val="FF9900"/>
                </a:solidFill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3085" y="5471456"/>
            <a:ext cx="401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>
                <a:solidFill>
                  <a:srgbClr val="FF9900"/>
                </a:solidFill>
              </a:rPr>
              <a:t>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97760" y="2954393"/>
            <a:ext cx="1283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pozvati</a:t>
            </a:r>
            <a:endParaRPr lang="hr-HR" sz="2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875222" y="4182121"/>
            <a:ext cx="3206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s</a:t>
            </a:r>
            <a:r>
              <a:rPr lang="hr-HR" sz="2400" i="1" dirty="0" smtClean="0"/>
              <a:t>lušati radijsku emisiju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68020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9" grpId="0"/>
      <p:bldP spid="10" grpId="0"/>
      <p:bldP spid="11" grpId="0"/>
      <p:bldP spid="12" grpId="0"/>
      <p:bldP spid="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077" y="1138839"/>
            <a:ext cx="8567123" cy="49086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0658" y="398206"/>
            <a:ext cx="1020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Nadopuni rečenice ponuđenim riječima.</a:t>
            </a:r>
            <a:endParaRPr lang="hr-H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923072" y="2993923"/>
            <a:ext cx="1150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err="1" smtClean="0">
                <a:solidFill>
                  <a:srgbClr val="FF9900"/>
                </a:solidFill>
              </a:rPr>
              <a:t>around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5369" y="3572981"/>
            <a:ext cx="1150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FF9900"/>
                </a:solidFill>
              </a:rPr>
              <a:t>to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6065" y="3572980"/>
            <a:ext cx="1150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err="1" smtClean="0">
                <a:solidFill>
                  <a:srgbClr val="FF9900"/>
                </a:solidFill>
              </a:rPr>
              <a:t>about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6544" y="4059045"/>
            <a:ext cx="644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err="1" smtClean="0">
                <a:solidFill>
                  <a:srgbClr val="FF9900"/>
                </a:solidFill>
              </a:rPr>
              <a:t>of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01180" y="4545109"/>
            <a:ext cx="621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FF9900"/>
                </a:solidFill>
              </a:rPr>
              <a:t>for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8176" y="5065470"/>
            <a:ext cx="1150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err="1" smtClean="0">
                <a:solidFill>
                  <a:srgbClr val="FF9900"/>
                </a:solidFill>
              </a:rPr>
              <a:t>in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73363" y="5497046"/>
            <a:ext cx="575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FF9900"/>
                </a:solidFill>
              </a:rPr>
              <a:t>to</a:t>
            </a:r>
            <a:endParaRPr lang="hr-HR" sz="2400" b="1" i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68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4697</TotalTime>
  <Words>653</Words>
  <Application>Microsoft Office PowerPoint</Application>
  <PresentationFormat>Widescreen</PresentationFormat>
  <Paragraphs>105</Paragraphs>
  <Slides>16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UNIT 4:  So much to do,  so little time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279</cp:revision>
  <dcterms:created xsi:type="dcterms:W3CDTF">2020-09-19T11:02:00Z</dcterms:created>
  <dcterms:modified xsi:type="dcterms:W3CDTF">2020-12-13T12:56:40Z</dcterms:modified>
</cp:coreProperties>
</file>